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5" r:id="rId4"/>
    <p:sldId id="264" r:id="rId5"/>
    <p:sldId id="257" r:id="rId6"/>
    <p:sldId id="258" r:id="rId7"/>
    <p:sldId id="259" r:id="rId8"/>
    <p:sldId id="260" r:id="rId9"/>
    <p:sldId id="261" r:id="rId10"/>
    <p:sldId id="268" r:id="rId11"/>
  </p:sldIdLst>
  <p:sldSz cx="12192000" cy="6858000"/>
  <p:notesSz cx="10018713" cy="688975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3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480B1E-6829-6287-466F-8D0EB3CAD6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A68ACC5-00BE-4922-F1AC-EE1CCD177F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6A5ACEB-7FDC-CEFF-424B-718BE6805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C3965-B7B1-467A-9742-7F0E18D9DF9A}" type="datetimeFigureOut">
              <a:rPr lang="nl-NL" smtClean="0"/>
              <a:t>16-3-2024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96334E6-541F-9D6D-A360-CDBE44853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6DF8C3C-4AE1-C0F2-655C-71D310B58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5D486-390F-4223-8B74-53C85CD03C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4086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AE2175-D992-C301-A5B1-39B8764C6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0E543665-52B6-4160-27CA-FC276EC9A1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0FD8302-8164-FCCD-8602-5506BA473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C3965-B7B1-467A-9742-7F0E18D9DF9A}" type="datetimeFigureOut">
              <a:rPr lang="nl-NL" smtClean="0"/>
              <a:t>16-3-2024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F2F1AD2-C890-A32C-586D-6664B8F0A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10E1BCB-E629-D529-4FEE-13A5374BA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5D486-390F-4223-8B74-53C85CD03C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7445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3DF4C0BD-36C7-D4B6-515B-98DD8EDCB2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3DBBAFE-F956-BFB8-37E0-65817C7B0C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B8962F5-377A-4194-6C7A-628D8A8A7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C3965-B7B1-467A-9742-7F0E18D9DF9A}" type="datetimeFigureOut">
              <a:rPr lang="nl-NL" smtClean="0"/>
              <a:t>16-3-2024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778ECB9-5872-6D1E-74A1-829810DDB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A0E2291-8AC4-080F-0F7F-4754BEDF7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5D486-390F-4223-8B74-53C85CD03C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7110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8EC445-050E-822D-211A-4C4DD00B2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65029D0-182D-29D8-2525-4B12F89F24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040983F-34AF-586D-6773-C177E9513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C3965-B7B1-467A-9742-7F0E18D9DF9A}" type="datetimeFigureOut">
              <a:rPr lang="nl-NL" smtClean="0"/>
              <a:t>16-3-2024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0899446-1128-54DC-605A-992F06C35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A34B2EB-CC4C-107C-AF05-86D5545E8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5D486-390F-4223-8B74-53C85CD03C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1590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F18C26-8EC0-7064-ED73-98E8F5F1A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75DF890-1B84-F397-6D51-59DBE1E056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24FD3E6-B71D-F79A-707B-07F1430E8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C3965-B7B1-467A-9742-7F0E18D9DF9A}" type="datetimeFigureOut">
              <a:rPr lang="nl-NL" smtClean="0"/>
              <a:t>16-3-2024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067F5F7-957C-2C40-538C-F74D0CFDF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FFD5E10-08A9-7CE8-43B2-9255991EB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5D486-390F-4223-8B74-53C85CD03C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6055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CB9650-A6DD-9E44-53DF-34C4394FB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E71CCF3-384C-D58E-F799-2D7B475367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CB78AE5-C304-46F6-A00D-F2E37F10FC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EB70CAA-FAD3-3C34-86A5-8CFC49BFB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C3965-B7B1-467A-9742-7F0E18D9DF9A}" type="datetimeFigureOut">
              <a:rPr lang="nl-NL" smtClean="0"/>
              <a:t>16-3-2024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8264506-533D-6C51-7C63-63D8F3849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DEE38DD-D17B-ACCB-0620-069D22D82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5D486-390F-4223-8B74-53C85CD03C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377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F34322-01D3-DDEA-5ADC-56E854DC3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38A8940-0B1E-FF58-BD44-04754CD6B7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2D81880-04C5-0C07-09C0-CC9BC28DFA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D4F8E3C4-121E-473C-B4A4-F316E7663E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CE5F1B4A-6A6A-DF0A-3E6C-7BBE3308C3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AD4388AA-9401-71A8-DA76-8D832EEF2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C3965-B7B1-467A-9742-7F0E18D9DF9A}" type="datetimeFigureOut">
              <a:rPr lang="nl-NL" smtClean="0"/>
              <a:t>16-3-2024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BDE4921B-B012-3C94-C579-BABD73982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EF0A574E-3996-9868-2AE1-9FC777913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5D486-390F-4223-8B74-53C85CD03C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50220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5459DB-E179-E257-2A7B-928AD9474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96C51E4C-BA6C-B395-2E43-0C58E2AFE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C3965-B7B1-467A-9742-7F0E18D9DF9A}" type="datetimeFigureOut">
              <a:rPr lang="nl-NL" smtClean="0"/>
              <a:t>16-3-2024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15FDAA4-7DEF-4535-B843-F1EB15A2F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DC1F5AFC-9782-FF8E-9B65-4EC0A3D0E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5D486-390F-4223-8B74-53C85CD03C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3273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3482A780-3061-BCB7-CB8B-17765F1F4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C3965-B7B1-467A-9742-7F0E18D9DF9A}" type="datetimeFigureOut">
              <a:rPr lang="nl-NL" smtClean="0"/>
              <a:t>16-3-2024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1BE18523-56A5-9A42-93D1-709A93E92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260E1F2F-BA67-558E-3102-C4558AB2B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5D486-390F-4223-8B74-53C85CD03C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62041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63708F-08B9-F3B7-AB0E-D79301DCB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12522DD-E49D-8F4B-BD9F-BA0BACA84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D1EF3C5-9D89-F922-5721-83AAAC4B99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6ACEBEB-4A57-9739-9613-1D1F0A840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C3965-B7B1-467A-9742-7F0E18D9DF9A}" type="datetimeFigureOut">
              <a:rPr lang="nl-NL" smtClean="0"/>
              <a:t>16-3-2024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07EEBF4-8078-4D46-64ED-7B1B0A427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F23F5FF-6E1F-CC5E-072C-A6AF31683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5D486-390F-4223-8B74-53C85CD03C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35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EDD771-21C8-B946-A6A7-D6BC014E12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D385F344-A65C-FB2A-D9E0-49E8EAAAE5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B85DFA70-AAE8-7103-CBF7-EB7A9C9FEF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02ADE47-8CF6-60C6-22C1-2EBA174AB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C3965-B7B1-467A-9742-7F0E18D9DF9A}" type="datetimeFigureOut">
              <a:rPr lang="nl-NL" smtClean="0"/>
              <a:t>16-3-2024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5167188-FCDB-DAB8-1400-4B493324D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3E02866-D32D-8642-4A82-8B983FA82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5D486-390F-4223-8B74-53C85CD03C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27233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EF31BEC6-EE36-7376-9D89-0DC202ABB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1EC9FA8-7657-52EB-6AFE-1AF6C08A4B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0E63625-CFB4-7A84-DB69-A5C0783F0F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1C3965-B7B1-467A-9742-7F0E18D9DF9A}" type="datetimeFigureOut">
              <a:rPr lang="nl-NL" smtClean="0"/>
              <a:t>16-3-2024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CFB93FF-929C-141C-250C-7CC7E3CAC1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3704BAF-61EA-C958-36B2-AE786D2604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5D486-390F-4223-8B74-53C85CD03C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2529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>
            <a:extLst>
              <a:ext uri="{FF2B5EF4-FFF2-40B4-BE49-F238E27FC236}">
                <a16:creationId xmlns:a16="http://schemas.microsoft.com/office/drawing/2014/main" id="{188D8D90-90C6-EBB8-D54F-E6704870C2AC}"/>
              </a:ext>
            </a:extLst>
          </p:cNvPr>
          <p:cNvSpPr txBox="1"/>
          <p:nvPr/>
        </p:nvSpPr>
        <p:spPr>
          <a:xfrm rot="16200000">
            <a:off x="-1880653" y="2823953"/>
            <a:ext cx="5161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KOKW BEGOTING / REKENING</a:t>
            </a:r>
          </a:p>
        </p:txBody>
      </p:sp>
      <p:cxnSp>
        <p:nvCxnSpPr>
          <p:cNvPr id="8" name="Rechte verbindingslijn 7">
            <a:extLst>
              <a:ext uri="{FF2B5EF4-FFF2-40B4-BE49-F238E27FC236}">
                <a16:creationId xmlns:a16="http://schemas.microsoft.com/office/drawing/2014/main" id="{98849DA5-8F47-FC51-BDCE-41137CB67838}"/>
              </a:ext>
            </a:extLst>
          </p:cNvPr>
          <p:cNvCxnSpPr>
            <a:cxnSpLocks/>
          </p:cNvCxnSpPr>
          <p:nvPr/>
        </p:nvCxnSpPr>
        <p:spPr>
          <a:xfrm>
            <a:off x="1482634" y="504824"/>
            <a:ext cx="0" cy="486809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kstvak 9">
            <a:extLst>
              <a:ext uri="{FF2B5EF4-FFF2-40B4-BE49-F238E27FC236}">
                <a16:creationId xmlns:a16="http://schemas.microsoft.com/office/drawing/2014/main" id="{978CB95F-C18F-0FBE-E8E1-30F74F3AA0D4}"/>
              </a:ext>
            </a:extLst>
          </p:cNvPr>
          <p:cNvSpPr txBox="1"/>
          <p:nvPr/>
        </p:nvSpPr>
        <p:spPr>
          <a:xfrm>
            <a:off x="9938782" y="504824"/>
            <a:ext cx="2006126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/>
              <a:t>1) Hoofdrekening </a:t>
            </a:r>
            <a:r>
              <a:rPr lang="nl-NL" dirty="0"/>
              <a:t>(zichtrekening)</a:t>
            </a:r>
            <a:endParaRPr lang="nl-NL" sz="1400" dirty="0"/>
          </a:p>
          <a:p>
            <a:r>
              <a:rPr lang="nl-BE" sz="1400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BE50 8508 3519 1418</a:t>
            </a:r>
            <a:r>
              <a:rPr lang="nl-BE" sz="1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nl-NL" sz="18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nl-NL" dirty="0"/>
          </a:p>
          <a:p>
            <a:endParaRPr lang="nl-NL" dirty="0"/>
          </a:p>
          <a:p>
            <a:r>
              <a:rPr lang="nl-NL" b="1" dirty="0"/>
              <a:t>2) Spaarrekening</a:t>
            </a:r>
          </a:p>
          <a:p>
            <a:r>
              <a:rPr lang="nl-BE" sz="1200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BE26 8500 4451 6429</a:t>
            </a:r>
            <a:r>
              <a:rPr lang="nl-BE" sz="1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nl-NL" sz="12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nl-NL" dirty="0"/>
              <a:t> </a:t>
            </a:r>
          </a:p>
          <a:p>
            <a:r>
              <a:rPr lang="nl-NL" b="1" dirty="0"/>
              <a:t>3) Van Raemdonckfonds</a:t>
            </a:r>
          </a:p>
          <a:p>
            <a:endParaRPr lang="nl-NL" dirty="0"/>
          </a:p>
          <a:p>
            <a:r>
              <a:rPr lang="nl-NL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4) Cash geld</a:t>
            </a:r>
          </a:p>
          <a:p>
            <a:endParaRPr lang="nl-NL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5DC9F395-470D-7050-A7A5-88842AEE5F7E}"/>
              </a:ext>
            </a:extLst>
          </p:cNvPr>
          <p:cNvSpPr txBox="1"/>
          <p:nvPr/>
        </p:nvSpPr>
        <p:spPr>
          <a:xfrm>
            <a:off x="6810103" y="2938870"/>
            <a:ext cx="548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5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03F5AD4B-77F2-C6B3-076B-901364BE617E}"/>
              </a:ext>
            </a:extLst>
          </p:cNvPr>
          <p:cNvSpPr txBox="1"/>
          <p:nvPr/>
        </p:nvSpPr>
        <p:spPr>
          <a:xfrm>
            <a:off x="1193499" y="884702"/>
            <a:ext cx="548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1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17B53BDB-00FE-756B-2287-06BC70943651}"/>
              </a:ext>
            </a:extLst>
          </p:cNvPr>
          <p:cNvSpPr txBox="1"/>
          <p:nvPr/>
        </p:nvSpPr>
        <p:spPr>
          <a:xfrm>
            <a:off x="9938782" y="6343684"/>
            <a:ext cx="2995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Marleen De Beer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8C0B1133-7E99-6870-C3A5-17BE0DFE1B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766" y="9113"/>
            <a:ext cx="2732503" cy="752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Afbeelding 2">
            <a:extLst>
              <a:ext uri="{FF2B5EF4-FFF2-40B4-BE49-F238E27FC236}">
                <a16:creationId xmlns:a16="http://schemas.microsoft.com/office/drawing/2014/main" id="{2B862B8F-E52C-C1EF-6659-CD638AB1F4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0258" y="655295"/>
            <a:ext cx="7244539" cy="620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6817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>
            <a:extLst>
              <a:ext uri="{FF2B5EF4-FFF2-40B4-BE49-F238E27FC236}">
                <a16:creationId xmlns:a16="http://schemas.microsoft.com/office/drawing/2014/main" id="{1A2ED794-4F4F-CFC1-DAA9-A01882B0CF31}"/>
              </a:ext>
            </a:extLst>
          </p:cNvPr>
          <p:cNvSpPr/>
          <p:nvPr/>
        </p:nvSpPr>
        <p:spPr>
          <a:xfrm>
            <a:off x="6531429" y="3726514"/>
            <a:ext cx="3661423" cy="13070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hthoek 11">
            <a:extLst>
              <a:ext uri="{FF2B5EF4-FFF2-40B4-BE49-F238E27FC236}">
                <a16:creationId xmlns:a16="http://schemas.microsoft.com/office/drawing/2014/main" id="{54A3D619-9050-58CA-4BE0-93FF6C2CD130}"/>
              </a:ext>
            </a:extLst>
          </p:cNvPr>
          <p:cNvSpPr/>
          <p:nvPr/>
        </p:nvSpPr>
        <p:spPr>
          <a:xfrm>
            <a:off x="2190735" y="5172891"/>
            <a:ext cx="9144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B36C2FA0-1209-593B-0294-434216D88966}"/>
              </a:ext>
            </a:extLst>
          </p:cNvPr>
          <p:cNvSpPr txBox="1"/>
          <p:nvPr/>
        </p:nvSpPr>
        <p:spPr>
          <a:xfrm>
            <a:off x="91440" y="332268"/>
            <a:ext cx="548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6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178E3E14-E239-EFB1-FDF2-F9164C8F346A}"/>
              </a:ext>
            </a:extLst>
          </p:cNvPr>
          <p:cNvSpPr txBox="1"/>
          <p:nvPr/>
        </p:nvSpPr>
        <p:spPr>
          <a:xfrm>
            <a:off x="9119822" y="6341003"/>
            <a:ext cx="2995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Herbert Smitz + Eddy Maes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B6B8E178-EC38-DC89-1BBE-FFEC62AD76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8929" y="4763"/>
            <a:ext cx="2732503" cy="752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23C6BC3E-112A-7653-1C0E-BAECF066337B}"/>
              </a:ext>
            </a:extLst>
          </p:cNvPr>
          <p:cNvSpPr txBox="1"/>
          <p:nvPr/>
        </p:nvSpPr>
        <p:spPr>
          <a:xfrm>
            <a:off x="9365832" y="1290107"/>
            <a:ext cx="2503727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/>
              <a:t>1) Hoofdrekening </a:t>
            </a:r>
            <a:r>
              <a:rPr lang="nl-NL" dirty="0"/>
              <a:t>(zichtrekening)</a:t>
            </a:r>
            <a:endParaRPr lang="nl-NL" sz="1400" dirty="0"/>
          </a:p>
          <a:p>
            <a:r>
              <a:rPr lang="nl-BE" sz="1400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BE50 8508 3519 1418</a:t>
            </a:r>
            <a:r>
              <a:rPr lang="nl-BE" sz="1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nl-NL" sz="18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nl-NL" dirty="0"/>
          </a:p>
          <a:p>
            <a:endParaRPr lang="nl-NL" dirty="0"/>
          </a:p>
          <a:p>
            <a:r>
              <a:rPr lang="nl-NL" b="1" dirty="0"/>
              <a:t>2) Spaarrekening</a:t>
            </a:r>
          </a:p>
          <a:p>
            <a:r>
              <a:rPr lang="nl-BE" sz="1200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BE26 8500 4451 6429</a:t>
            </a:r>
            <a:r>
              <a:rPr lang="nl-BE" sz="1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nl-NL" sz="12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nl-NL" dirty="0"/>
              <a:t> </a:t>
            </a:r>
          </a:p>
          <a:p>
            <a:r>
              <a:rPr lang="nl-NL" b="1" dirty="0"/>
              <a:t>3) Van Raemdonckfonds</a:t>
            </a:r>
          </a:p>
          <a:p>
            <a:endParaRPr lang="nl-NL" dirty="0"/>
          </a:p>
          <a:p>
            <a:r>
              <a:rPr lang="nl-NL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4) Cash geld</a:t>
            </a:r>
          </a:p>
          <a:p>
            <a:endParaRPr lang="nl-NL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nl-NL" b="1" dirty="0">
                <a:solidFill>
                  <a:schemeClr val="accent1">
                    <a:lumMod val="50000"/>
                  </a:schemeClr>
                </a:solidFill>
              </a:rPr>
              <a:t>5) Grafisch overzicht</a:t>
            </a:r>
          </a:p>
          <a:p>
            <a:endParaRPr lang="nl-NL" b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nl-NL" b="1" dirty="0">
                <a:solidFill>
                  <a:srgbClr val="FF0000"/>
                </a:solidFill>
              </a:rPr>
              <a:t>6) Bijzondere uitgaven Huis Janssens  en Kasbon</a:t>
            </a:r>
          </a:p>
          <a:p>
            <a:endParaRPr lang="nl-NL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08C46A9A-0790-ED6B-59D2-F03906B305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55571" y="0"/>
            <a:ext cx="559139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813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>
            <a:extLst>
              <a:ext uri="{FF2B5EF4-FFF2-40B4-BE49-F238E27FC236}">
                <a16:creationId xmlns:a16="http://schemas.microsoft.com/office/drawing/2014/main" id="{188D8D90-90C6-EBB8-D54F-E6704870C2AC}"/>
              </a:ext>
            </a:extLst>
          </p:cNvPr>
          <p:cNvSpPr txBox="1"/>
          <p:nvPr/>
        </p:nvSpPr>
        <p:spPr>
          <a:xfrm rot="16200000">
            <a:off x="-1880653" y="2823953"/>
            <a:ext cx="5161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KOKW BEGOTING / REKENING</a:t>
            </a:r>
          </a:p>
        </p:txBody>
      </p:sp>
      <p:cxnSp>
        <p:nvCxnSpPr>
          <p:cNvPr id="8" name="Rechte verbindingslijn 7">
            <a:extLst>
              <a:ext uri="{FF2B5EF4-FFF2-40B4-BE49-F238E27FC236}">
                <a16:creationId xmlns:a16="http://schemas.microsoft.com/office/drawing/2014/main" id="{98849DA5-8F47-FC51-BDCE-41137CB67838}"/>
              </a:ext>
            </a:extLst>
          </p:cNvPr>
          <p:cNvCxnSpPr>
            <a:cxnSpLocks/>
          </p:cNvCxnSpPr>
          <p:nvPr/>
        </p:nvCxnSpPr>
        <p:spPr>
          <a:xfrm>
            <a:off x="1482634" y="504824"/>
            <a:ext cx="0" cy="486809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kstvak 9">
            <a:extLst>
              <a:ext uri="{FF2B5EF4-FFF2-40B4-BE49-F238E27FC236}">
                <a16:creationId xmlns:a16="http://schemas.microsoft.com/office/drawing/2014/main" id="{978CB95F-C18F-0FBE-E8E1-30F74F3AA0D4}"/>
              </a:ext>
            </a:extLst>
          </p:cNvPr>
          <p:cNvSpPr txBox="1"/>
          <p:nvPr/>
        </p:nvSpPr>
        <p:spPr>
          <a:xfrm>
            <a:off x="9938782" y="504824"/>
            <a:ext cx="2006126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/>
              <a:t>1) Hoofdrekening </a:t>
            </a:r>
            <a:r>
              <a:rPr lang="nl-NL" dirty="0"/>
              <a:t>(zichtrekening)</a:t>
            </a:r>
            <a:endParaRPr lang="nl-NL" sz="1400" dirty="0"/>
          </a:p>
          <a:p>
            <a:r>
              <a:rPr lang="nl-BE" sz="1400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BE50 8508 3519 1418</a:t>
            </a:r>
            <a:r>
              <a:rPr lang="nl-BE" sz="1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nl-NL" sz="18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nl-NL" dirty="0"/>
          </a:p>
          <a:p>
            <a:endParaRPr lang="nl-NL" dirty="0"/>
          </a:p>
          <a:p>
            <a:r>
              <a:rPr lang="nl-NL" b="1" dirty="0"/>
              <a:t>2) Spaarrekening</a:t>
            </a:r>
          </a:p>
          <a:p>
            <a:r>
              <a:rPr lang="nl-BE" sz="1200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BE26 8500 4451 6429</a:t>
            </a:r>
            <a:r>
              <a:rPr lang="nl-BE" sz="1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nl-NL" sz="12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nl-NL" dirty="0"/>
              <a:t> </a:t>
            </a:r>
          </a:p>
          <a:p>
            <a:r>
              <a:rPr lang="nl-NL" b="1" dirty="0"/>
              <a:t>3) Van Raemdonckfonds</a:t>
            </a:r>
          </a:p>
          <a:p>
            <a:endParaRPr lang="nl-NL" dirty="0"/>
          </a:p>
          <a:p>
            <a:r>
              <a:rPr lang="nl-NL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4) Cash geld</a:t>
            </a:r>
          </a:p>
          <a:p>
            <a:endParaRPr lang="nl-NL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03F5AD4B-77F2-C6B3-076B-901364BE617E}"/>
              </a:ext>
            </a:extLst>
          </p:cNvPr>
          <p:cNvSpPr txBox="1"/>
          <p:nvPr/>
        </p:nvSpPr>
        <p:spPr>
          <a:xfrm>
            <a:off x="1091931" y="3429000"/>
            <a:ext cx="548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1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5DAC269A-8BD4-1442-5A28-33DD078DDA9F}"/>
              </a:ext>
            </a:extLst>
          </p:cNvPr>
          <p:cNvSpPr txBox="1"/>
          <p:nvPr/>
        </p:nvSpPr>
        <p:spPr>
          <a:xfrm>
            <a:off x="1132615" y="1485084"/>
            <a:ext cx="548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>
                    <a:lumMod val="50000"/>
                  </a:schemeClr>
                </a:solidFill>
              </a:rPr>
              <a:t>4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36A30DD1-3A66-437F-B898-EE30A9A000E4}"/>
              </a:ext>
            </a:extLst>
          </p:cNvPr>
          <p:cNvSpPr txBox="1"/>
          <p:nvPr/>
        </p:nvSpPr>
        <p:spPr>
          <a:xfrm>
            <a:off x="9938782" y="6343684"/>
            <a:ext cx="2995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Marleen De Beer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7973BB70-7F26-9415-B4F4-37058B3190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125"/>
            <a:ext cx="2732503" cy="752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Afbeelding 3">
            <a:extLst>
              <a:ext uri="{FF2B5EF4-FFF2-40B4-BE49-F238E27FC236}">
                <a16:creationId xmlns:a16="http://schemas.microsoft.com/office/drawing/2014/main" id="{3EA768CF-A0F4-EE07-3E37-62E7D2BAB9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4181" y="1519775"/>
            <a:ext cx="8053683" cy="4146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8431258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>
            <a:extLst>
              <a:ext uri="{FF2B5EF4-FFF2-40B4-BE49-F238E27FC236}">
                <a16:creationId xmlns:a16="http://schemas.microsoft.com/office/drawing/2014/main" id="{188D8D90-90C6-EBB8-D54F-E6704870C2AC}"/>
              </a:ext>
            </a:extLst>
          </p:cNvPr>
          <p:cNvSpPr txBox="1"/>
          <p:nvPr/>
        </p:nvSpPr>
        <p:spPr>
          <a:xfrm rot="16200000">
            <a:off x="-1880653" y="2823953"/>
            <a:ext cx="5161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KOKW BEGOTING / REKENING</a:t>
            </a:r>
          </a:p>
        </p:txBody>
      </p:sp>
      <p:cxnSp>
        <p:nvCxnSpPr>
          <p:cNvPr id="8" name="Rechte verbindingslijn 7">
            <a:extLst>
              <a:ext uri="{FF2B5EF4-FFF2-40B4-BE49-F238E27FC236}">
                <a16:creationId xmlns:a16="http://schemas.microsoft.com/office/drawing/2014/main" id="{98849DA5-8F47-FC51-BDCE-41137CB67838}"/>
              </a:ext>
            </a:extLst>
          </p:cNvPr>
          <p:cNvCxnSpPr>
            <a:cxnSpLocks/>
          </p:cNvCxnSpPr>
          <p:nvPr/>
        </p:nvCxnSpPr>
        <p:spPr>
          <a:xfrm>
            <a:off x="1482634" y="504824"/>
            <a:ext cx="0" cy="486809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kstvak 9">
            <a:extLst>
              <a:ext uri="{FF2B5EF4-FFF2-40B4-BE49-F238E27FC236}">
                <a16:creationId xmlns:a16="http://schemas.microsoft.com/office/drawing/2014/main" id="{978CB95F-C18F-0FBE-E8E1-30F74F3AA0D4}"/>
              </a:ext>
            </a:extLst>
          </p:cNvPr>
          <p:cNvSpPr txBox="1"/>
          <p:nvPr/>
        </p:nvSpPr>
        <p:spPr>
          <a:xfrm>
            <a:off x="9938782" y="504824"/>
            <a:ext cx="2006126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/>
              <a:t>1) Hoofdrekening </a:t>
            </a:r>
            <a:r>
              <a:rPr lang="nl-NL" dirty="0"/>
              <a:t>(zichtrekening)</a:t>
            </a:r>
            <a:endParaRPr lang="nl-NL" sz="1400" dirty="0"/>
          </a:p>
          <a:p>
            <a:r>
              <a:rPr lang="nl-BE" sz="1400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BE50 8508 3519 1418</a:t>
            </a:r>
            <a:r>
              <a:rPr lang="nl-BE" sz="1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nl-NL" sz="18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nl-NL" dirty="0"/>
          </a:p>
          <a:p>
            <a:endParaRPr lang="nl-NL" dirty="0"/>
          </a:p>
          <a:p>
            <a:r>
              <a:rPr lang="nl-NL" b="1" dirty="0"/>
              <a:t>2) Spaarrekening</a:t>
            </a:r>
          </a:p>
          <a:p>
            <a:r>
              <a:rPr lang="nl-BE" sz="1200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BE26 8500 4451 6429</a:t>
            </a:r>
            <a:r>
              <a:rPr lang="nl-BE" sz="1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nl-NL" sz="12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nl-NL" dirty="0"/>
              <a:t> </a:t>
            </a:r>
          </a:p>
          <a:p>
            <a:r>
              <a:rPr lang="nl-NL" b="1" dirty="0"/>
              <a:t>3) Van Raemdonckfonds</a:t>
            </a:r>
          </a:p>
          <a:p>
            <a:endParaRPr lang="nl-NL" dirty="0"/>
          </a:p>
          <a:p>
            <a:r>
              <a:rPr lang="nl-NL" b="1" dirty="0"/>
              <a:t>4) </a:t>
            </a:r>
            <a:r>
              <a:rPr lang="nl-NL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Cash geld</a:t>
            </a:r>
          </a:p>
          <a:p>
            <a:endParaRPr lang="nl-NL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ABEAB6B1-4BA4-028E-3CFD-226FD9834619}"/>
              </a:ext>
            </a:extLst>
          </p:cNvPr>
          <p:cNvSpPr txBox="1"/>
          <p:nvPr/>
        </p:nvSpPr>
        <p:spPr>
          <a:xfrm>
            <a:off x="1156465" y="784546"/>
            <a:ext cx="548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3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2F920370-7D68-16B6-0B6A-4F8C53531E8F}"/>
              </a:ext>
            </a:extLst>
          </p:cNvPr>
          <p:cNvSpPr txBox="1"/>
          <p:nvPr/>
        </p:nvSpPr>
        <p:spPr>
          <a:xfrm>
            <a:off x="1192855" y="4037206"/>
            <a:ext cx="548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2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03F5AD4B-77F2-C6B3-076B-901364BE617E}"/>
              </a:ext>
            </a:extLst>
          </p:cNvPr>
          <p:cNvSpPr txBox="1"/>
          <p:nvPr/>
        </p:nvSpPr>
        <p:spPr>
          <a:xfrm>
            <a:off x="1130895" y="5920849"/>
            <a:ext cx="548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1+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E616F88F-BAFE-EA3C-88C8-153B46549C51}"/>
              </a:ext>
            </a:extLst>
          </p:cNvPr>
          <p:cNvSpPr txBox="1"/>
          <p:nvPr/>
        </p:nvSpPr>
        <p:spPr>
          <a:xfrm>
            <a:off x="1400973" y="5916743"/>
            <a:ext cx="548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2+ 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E949ECB1-2DE8-FD76-6BCB-7BF4C35DE9EA}"/>
              </a:ext>
            </a:extLst>
          </p:cNvPr>
          <p:cNvSpPr txBox="1"/>
          <p:nvPr/>
        </p:nvSpPr>
        <p:spPr>
          <a:xfrm>
            <a:off x="1679867" y="5916743"/>
            <a:ext cx="548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3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619D67E4-091B-2323-0520-0527CD21DBAF}"/>
              </a:ext>
            </a:extLst>
          </p:cNvPr>
          <p:cNvSpPr txBox="1"/>
          <p:nvPr/>
        </p:nvSpPr>
        <p:spPr>
          <a:xfrm>
            <a:off x="9938782" y="6343684"/>
            <a:ext cx="2995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Marleen De Beer</a:t>
            </a:r>
          </a:p>
        </p:txBody>
      </p:sp>
      <p:pic>
        <p:nvPicPr>
          <p:cNvPr id="21" name="Picture 2">
            <a:extLst>
              <a:ext uri="{FF2B5EF4-FFF2-40B4-BE49-F238E27FC236}">
                <a16:creationId xmlns:a16="http://schemas.microsoft.com/office/drawing/2014/main" id="{1B7C1B86-8DFB-A659-C4F6-A2CFC79E6E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79" y="0"/>
            <a:ext cx="2732503" cy="752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Afbeelding 3">
            <a:extLst>
              <a:ext uri="{FF2B5EF4-FFF2-40B4-BE49-F238E27FC236}">
                <a16:creationId xmlns:a16="http://schemas.microsoft.com/office/drawing/2014/main" id="{CC764343-919B-1BC3-8DBD-E987F5DCF9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90799" y="784546"/>
            <a:ext cx="7357539" cy="6012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3964855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413FC6F0-BBE4-94AC-BA71-F6A775EB03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7705" y="504824"/>
            <a:ext cx="7030431" cy="5763429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188D8D90-90C6-EBB8-D54F-E6704870C2AC}"/>
              </a:ext>
            </a:extLst>
          </p:cNvPr>
          <p:cNvSpPr txBox="1"/>
          <p:nvPr/>
        </p:nvSpPr>
        <p:spPr>
          <a:xfrm rot="16200000">
            <a:off x="-1880653" y="2823953"/>
            <a:ext cx="5161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KOKW Nazicht van de rekeningen</a:t>
            </a:r>
          </a:p>
        </p:txBody>
      </p:sp>
      <p:cxnSp>
        <p:nvCxnSpPr>
          <p:cNvPr id="8" name="Rechte verbindingslijn 7">
            <a:extLst>
              <a:ext uri="{FF2B5EF4-FFF2-40B4-BE49-F238E27FC236}">
                <a16:creationId xmlns:a16="http://schemas.microsoft.com/office/drawing/2014/main" id="{98849DA5-8F47-FC51-BDCE-41137CB67838}"/>
              </a:ext>
            </a:extLst>
          </p:cNvPr>
          <p:cNvCxnSpPr>
            <a:cxnSpLocks/>
          </p:cNvCxnSpPr>
          <p:nvPr/>
        </p:nvCxnSpPr>
        <p:spPr>
          <a:xfrm>
            <a:off x="1482634" y="504824"/>
            <a:ext cx="0" cy="486809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kstvak 9">
            <a:extLst>
              <a:ext uri="{FF2B5EF4-FFF2-40B4-BE49-F238E27FC236}">
                <a16:creationId xmlns:a16="http://schemas.microsoft.com/office/drawing/2014/main" id="{978CB95F-C18F-0FBE-E8E1-30F74F3AA0D4}"/>
              </a:ext>
            </a:extLst>
          </p:cNvPr>
          <p:cNvSpPr txBox="1"/>
          <p:nvPr/>
        </p:nvSpPr>
        <p:spPr>
          <a:xfrm>
            <a:off x="9268842" y="1062446"/>
            <a:ext cx="2697708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/>
              <a:t>1) Hoofdrekening </a:t>
            </a:r>
            <a:r>
              <a:rPr lang="nl-NL" dirty="0"/>
              <a:t>(zichtrekening)</a:t>
            </a:r>
            <a:endParaRPr lang="nl-NL" sz="1400" dirty="0"/>
          </a:p>
          <a:p>
            <a:r>
              <a:rPr lang="nl-BE" sz="1400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BE50 8508 3519 1418</a:t>
            </a:r>
            <a:r>
              <a:rPr lang="nl-BE" sz="1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nl-NL" sz="18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nl-NL" dirty="0"/>
          </a:p>
          <a:p>
            <a:endParaRPr lang="nl-NL" dirty="0"/>
          </a:p>
          <a:p>
            <a:r>
              <a:rPr lang="nl-NL" b="1" dirty="0"/>
              <a:t>2) Spaarrekening</a:t>
            </a:r>
          </a:p>
          <a:p>
            <a:r>
              <a:rPr lang="nl-BE" sz="1200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BE26 8500 4451 6429</a:t>
            </a:r>
            <a:r>
              <a:rPr lang="nl-BE" sz="1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nl-NL" sz="12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nl-NL" dirty="0"/>
              <a:t> </a:t>
            </a:r>
          </a:p>
          <a:p>
            <a:r>
              <a:rPr lang="nl-NL" b="1" dirty="0"/>
              <a:t>3) Van Raemdonckfonds</a:t>
            </a:r>
          </a:p>
          <a:p>
            <a:endParaRPr lang="nl-NL" dirty="0"/>
          </a:p>
          <a:p>
            <a:r>
              <a:rPr lang="nl-NL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4) Cash geld</a:t>
            </a:r>
          </a:p>
          <a:p>
            <a:endParaRPr lang="nl-NL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nl-NL" b="1" dirty="0">
                <a:solidFill>
                  <a:schemeClr val="accent1">
                    <a:lumMod val="50000"/>
                  </a:schemeClr>
                </a:solidFill>
              </a:rPr>
              <a:t>5) Grafisch overzicht</a:t>
            </a:r>
          </a:p>
          <a:p>
            <a:endParaRPr lang="nl-NL" b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nl-NL" b="1" dirty="0">
                <a:solidFill>
                  <a:srgbClr val="FF0000"/>
                </a:solidFill>
              </a:rPr>
              <a:t>6) Bijzondere uitgaven Huis Janssens  en Kasbon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5DC9F395-470D-7050-A7A5-88842AEE5F7E}"/>
              </a:ext>
            </a:extLst>
          </p:cNvPr>
          <p:cNvSpPr txBox="1"/>
          <p:nvPr/>
        </p:nvSpPr>
        <p:spPr>
          <a:xfrm>
            <a:off x="6810103" y="2938870"/>
            <a:ext cx="548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5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0A244363-B636-EEE9-5356-DBC396C7A5FD}"/>
              </a:ext>
            </a:extLst>
          </p:cNvPr>
          <p:cNvSpPr txBox="1"/>
          <p:nvPr/>
        </p:nvSpPr>
        <p:spPr>
          <a:xfrm>
            <a:off x="4365659" y="3741114"/>
            <a:ext cx="548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4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ABEAB6B1-4BA4-028E-3CFD-226FD9834619}"/>
              </a:ext>
            </a:extLst>
          </p:cNvPr>
          <p:cNvSpPr txBox="1"/>
          <p:nvPr/>
        </p:nvSpPr>
        <p:spPr>
          <a:xfrm>
            <a:off x="4440282" y="1254034"/>
            <a:ext cx="548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3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2F920370-7D68-16B6-0B6A-4F8C53531E8F}"/>
              </a:ext>
            </a:extLst>
          </p:cNvPr>
          <p:cNvSpPr txBox="1"/>
          <p:nvPr/>
        </p:nvSpPr>
        <p:spPr>
          <a:xfrm>
            <a:off x="3782185" y="572980"/>
            <a:ext cx="548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2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03F5AD4B-77F2-C6B3-076B-901364BE617E}"/>
              </a:ext>
            </a:extLst>
          </p:cNvPr>
          <p:cNvSpPr txBox="1"/>
          <p:nvPr/>
        </p:nvSpPr>
        <p:spPr>
          <a:xfrm>
            <a:off x="1208313" y="992777"/>
            <a:ext cx="548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1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5B708DCD-B36D-CFB4-35D1-8AA281FE3692}"/>
              </a:ext>
            </a:extLst>
          </p:cNvPr>
          <p:cNvSpPr txBox="1"/>
          <p:nvPr/>
        </p:nvSpPr>
        <p:spPr>
          <a:xfrm>
            <a:off x="9119822" y="6341003"/>
            <a:ext cx="2995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Herbert Smitz + Eddy Maes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352D0A7C-CC7D-4FE1-B44C-03F76D101F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7641" y="4763"/>
            <a:ext cx="2732503" cy="752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16C909F2-A62B-D03D-BA45-0B9716BD571D}"/>
              </a:ext>
            </a:extLst>
          </p:cNvPr>
          <p:cNvSpPr txBox="1"/>
          <p:nvPr/>
        </p:nvSpPr>
        <p:spPr>
          <a:xfrm>
            <a:off x="4165962" y="4754608"/>
            <a:ext cx="548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31309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Rechte verbindingslijn met pijl 6">
            <a:extLst>
              <a:ext uri="{FF2B5EF4-FFF2-40B4-BE49-F238E27FC236}">
                <a16:creationId xmlns:a16="http://schemas.microsoft.com/office/drawing/2014/main" id="{E1651E0F-94F8-C2CE-8621-1C0D01713B7A}"/>
              </a:ext>
            </a:extLst>
          </p:cNvPr>
          <p:cNvCxnSpPr>
            <a:cxnSpLocks/>
          </p:cNvCxnSpPr>
          <p:nvPr/>
        </p:nvCxnSpPr>
        <p:spPr>
          <a:xfrm>
            <a:off x="2557024" y="1254034"/>
            <a:ext cx="0" cy="511381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kstvak 8">
            <a:extLst>
              <a:ext uri="{FF2B5EF4-FFF2-40B4-BE49-F238E27FC236}">
                <a16:creationId xmlns:a16="http://schemas.microsoft.com/office/drawing/2014/main" id="{4876A887-D8C9-C95A-7C20-46332323B03B}"/>
              </a:ext>
            </a:extLst>
          </p:cNvPr>
          <p:cNvSpPr txBox="1"/>
          <p:nvPr/>
        </p:nvSpPr>
        <p:spPr>
          <a:xfrm>
            <a:off x="1924594" y="1532708"/>
            <a:ext cx="548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1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ECFDEE66-82C0-53E5-6685-C65F35BB17B1}"/>
              </a:ext>
            </a:extLst>
          </p:cNvPr>
          <p:cNvSpPr txBox="1"/>
          <p:nvPr/>
        </p:nvSpPr>
        <p:spPr>
          <a:xfrm>
            <a:off x="9119822" y="6341003"/>
            <a:ext cx="2995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Herbert Smitz + Eddy Maes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B3434528-4DD7-B218-C42E-6B7BD1119F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" y="4763"/>
            <a:ext cx="5254625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7882596-E24E-5FBB-D050-466146B5DF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8925" y="4763"/>
            <a:ext cx="2732503" cy="752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E41F58F4-91D3-BEC6-4858-3C3A37140E12}"/>
              </a:ext>
            </a:extLst>
          </p:cNvPr>
          <p:cNvSpPr txBox="1"/>
          <p:nvPr/>
        </p:nvSpPr>
        <p:spPr>
          <a:xfrm>
            <a:off x="9438925" y="1132115"/>
            <a:ext cx="242969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/>
              <a:t>1) Hoofdrekening </a:t>
            </a:r>
            <a:r>
              <a:rPr lang="nl-NL" dirty="0"/>
              <a:t>(zichtrekening)</a:t>
            </a:r>
            <a:endParaRPr lang="nl-NL" sz="1400" dirty="0"/>
          </a:p>
          <a:p>
            <a:r>
              <a:rPr lang="nl-BE" sz="1400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BE50 8508 3519 1418</a:t>
            </a:r>
            <a:r>
              <a:rPr lang="nl-BE" sz="1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nl-NL" sz="18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nl-NL" dirty="0"/>
          </a:p>
          <a:p>
            <a:endParaRPr lang="nl-NL" dirty="0"/>
          </a:p>
          <a:p>
            <a:r>
              <a:rPr lang="nl-NL" b="1" dirty="0"/>
              <a:t>2) Spaarrekening</a:t>
            </a:r>
          </a:p>
          <a:p>
            <a:r>
              <a:rPr lang="nl-BE" sz="1200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BE26 8500 4451 6429</a:t>
            </a:r>
            <a:r>
              <a:rPr lang="nl-BE" sz="1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nl-NL" sz="12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nl-NL" dirty="0"/>
              <a:t> </a:t>
            </a:r>
          </a:p>
          <a:p>
            <a:r>
              <a:rPr lang="nl-NL" b="1" dirty="0"/>
              <a:t>3) Van Raemdonckfonds</a:t>
            </a:r>
          </a:p>
          <a:p>
            <a:endParaRPr lang="nl-NL" dirty="0"/>
          </a:p>
          <a:p>
            <a:r>
              <a:rPr lang="nl-NL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4) Cash geld</a:t>
            </a:r>
          </a:p>
          <a:p>
            <a:endParaRPr lang="nl-NL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nl-NL" b="1" dirty="0">
                <a:solidFill>
                  <a:schemeClr val="accent1">
                    <a:lumMod val="50000"/>
                  </a:schemeClr>
                </a:solidFill>
              </a:rPr>
              <a:t>5) Grafisch overzicht</a:t>
            </a:r>
          </a:p>
          <a:p>
            <a:endParaRPr lang="nl-NL" b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nl-NL" b="1" dirty="0">
                <a:solidFill>
                  <a:srgbClr val="FF0000"/>
                </a:solidFill>
              </a:rPr>
              <a:t>6) Bijzondere uitgaven Huis Janssens  en Kasbon</a:t>
            </a:r>
          </a:p>
          <a:p>
            <a:endParaRPr lang="nl-NL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E3F5976C-DD70-9A8D-0528-96B226EC71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51931" y="1145982"/>
            <a:ext cx="4856293" cy="5564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8745765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Rechte verbindingslijn 7">
            <a:extLst>
              <a:ext uri="{FF2B5EF4-FFF2-40B4-BE49-F238E27FC236}">
                <a16:creationId xmlns:a16="http://schemas.microsoft.com/office/drawing/2014/main" id="{4193B49B-1AA3-98A6-DE9D-B2D57FF49CAF}"/>
              </a:ext>
            </a:extLst>
          </p:cNvPr>
          <p:cNvCxnSpPr/>
          <p:nvPr/>
        </p:nvCxnSpPr>
        <p:spPr>
          <a:xfrm>
            <a:off x="449547" y="996855"/>
            <a:ext cx="0" cy="516010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kstvak 15">
            <a:extLst>
              <a:ext uri="{FF2B5EF4-FFF2-40B4-BE49-F238E27FC236}">
                <a16:creationId xmlns:a16="http://schemas.microsoft.com/office/drawing/2014/main" id="{6A5169FF-17FB-CDEA-07DF-754646F28DE5}"/>
              </a:ext>
            </a:extLst>
          </p:cNvPr>
          <p:cNvSpPr txBox="1"/>
          <p:nvPr/>
        </p:nvSpPr>
        <p:spPr>
          <a:xfrm>
            <a:off x="322217" y="331707"/>
            <a:ext cx="548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1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7A8568C2-393F-8E32-08DB-3424A0E97953}"/>
              </a:ext>
            </a:extLst>
          </p:cNvPr>
          <p:cNvSpPr txBox="1"/>
          <p:nvPr/>
        </p:nvSpPr>
        <p:spPr>
          <a:xfrm>
            <a:off x="9119822" y="6341003"/>
            <a:ext cx="2995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Herbert Smitz + Eddy Maes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355564B5-AA53-05CD-8ABA-69DAD3F98B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7730" y="17828"/>
            <a:ext cx="2732503" cy="752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730663EB-7EC0-37FF-F21A-8C22672563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3744" y="966244"/>
            <a:ext cx="5510510" cy="2610664"/>
          </a:xfrm>
          <a:prstGeom prst="rect">
            <a:avLst/>
          </a:prstGeom>
        </p:spPr>
      </p:pic>
      <p:pic>
        <p:nvPicPr>
          <p:cNvPr id="13" name="Afbeelding 12">
            <a:extLst>
              <a:ext uri="{FF2B5EF4-FFF2-40B4-BE49-F238E27FC236}">
                <a16:creationId xmlns:a16="http://schemas.microsoft.com/office/drawing/2014/main" id="{5C32D08F-9B89-675F-7FF5-D3E1ECE8F88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6537" y="848947"/>
            <a:ext cx="5245568" cy="5492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3883801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kstvak 13">
            <a:extLst>
              <a:ext uri="{FF2B5EF4-FFF2-40B4-BE49-F238E27FC236}">
                <a16:creationId xmlns:a16="http://schemas.microsoft.com/office/drawing/2014/main" id="{D8B3926C-142F-E90D-F03F-8FBDE7FFA2A7}"/>
              </a:ext>
            </a:extLst>
          </p:cNvPr>
          <p:cNvSpPr txBox="1"/>
          <p:nvPr/>
        </p:nvSpPr>
        <p:spPr>
          <a:xfrm>
            <a:off x="6016559" y="539932"/>
            <a:ext cx="548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2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401CA1BD-17A9-617B-4B85-1AE3C8033F02}"/>
              </a:ext>
            </a:extLst>
          </p:cNvPr>
          <p:cNvSpPr txBox="1"/>
          <p:nvPr/>
        </p:nvSpPr>
        <p:spPr>
          <a:xfrm>
            <a:off x="210681" y="539932"/>
            <a:ext cx="548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3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2FE9E88D-4FB3-6AC1-02C6-BFB17CCB6CA8}"/>
              </a:ext>
            </a:extLst>
          </p:cNvPr>
          <p:cNvSpPr txBox="1"/>
          <p:nvPr/>
        </p:nvSpPr>
        <p:spPr>
          <a:xfrm>
            <a:off x="9119822" y="6341003"/>
            <a:ext cx="2995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Herbert Smitz + Eddy Maes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86AD3DF-4F16-E44E-9F3A-0717688BD9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8932" y="4763"/>
            <a:ext cx="2732503" cy="752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Pijl: links 4">
            <a:extLst>
              <a:ext uri="{FF2B5EF4-FFF2-40B4-BE49-F238E27FC236}">
                <a16:creationId xmlns:a16="http://schemas.microsoft.com/office/drawing/2014/main" id="{23BC19C1-41FD-D37D-36B8-ADA1D0013035}"/>
              </a:ext>
            </a:extLst>
          </p:cNvPr>
          <p:cNvSpPr/>
          <p:nvPr/>
        </p:nvSpPr>
        <p:spPr>
          <a:xfrm rot="20513384">
            <a:off x="6006743" y="4512185"/>
            <a:ext cx="315668" cy="43542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6" name="Afbeelding 15">
            <a:extLst>
              <a:ext uri="{FF2B5EF4-FFF2-40B4-BE49-F238E27FC236}">
                <a16:creationId xmlns:a16="http://schemas.microsoft.com/office/drawing/2014/main" id="{D1E22364-990B-EAD3-F31E-FC8A6172E8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04721" y="870937"/>
            <a:ext cx="5430008" cy="1371791"/>
          </a:xfrm>
          <a:prstGeom prst="rect">
            <a:avLst/>
          </a:prstGeom>
        </p:spPr>
      </p:pic>
      <p:pic>
        <p:nvPicPr>
          <p:cNvPr id="18" name="Afbeelding 17">
            <a:extLst>
              <a:ext uri="{FF2B5EF4-FFF2-40B4-BE49-F238E27FC236}">
                <a16:creationId xmlns:a16="http://schemas.microsoft.com/office/drawing/2014/main" id="{83F26E85-87EB-A71E-EF56-67E058E15AC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65050" y="4835511"/>
            <a:ext cx="4551292" cy="1482557"/>
          </a:xfrm>
          <a:prstGeom prst="rect">
            <a:avLst/>
          </a:prstGeom>
        </p:spPr>
      </p:pic>
      <p:sp>
        <p:nvSpPr>
          <p:cNvPr id="19" name="Tekstvak 18">
            <a:extLst>
              <a:ext uri="{FF2B5EF4-FFF2-40B4-BE49-F238E27FC236}">
                <a16:creationId xmlns:a16="http://schemas.microsoft.com/office/drawing/2014/main" id="{2D304D5A-7FF6-01FC-82B8-95F25B5A9279}"/>
              </a:ext>
            </a:extLst>
          </p:cNvPr>
          <p:cNvSpPr txBox="1"/>
          <p:nvPr/>
        </p:nvSpPr>
        <p:spPr>
          <a:xfrm>
            <a:off x="9164612" y="5207457"/>
            <a:ext cx="548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6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2C1F5A6F-05F8-8567-351D-C42FE27566A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65050" y="2301642"/>
            <a:ext cx="4463329" cy="2533869"/>
          </a:xfrm>
          <a:prstGeom prst="rect">
            <a:avLst/>
          </a:prstGeom>
        </p:spPr>
      </p:pic>
      <p:sp>
        <p:nvSpPr>
          <p:cNvPr id="4" name="Pijl: links 3">
            <a:extLst>
              <a:ext uri="{FF2B5EF4-FFF2-40B4-BE49-F238E27FC236}">
                <a16:creationId xmlns:a16="http://schemas.microsoft.com/office/drawing/2014/main" id="{4E8B2EB5-3A4C-C092-2B4F-1E74001985AA}"/>
              </a:ext>
            </a:extLst>
          </p:cNvPr>
          <p:cNvSpPr/>
          <p:nvPr/>
        </p:nvSpPr>
        <p:spPr>
          <a:xfrm>
            <a:off x="11099123" y="5182983"/>
            <a:ext cx="748937" cy="473566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Pijl: links 6">
            <a:extLst>
              <a:ext uri="{FF2B5EF4-FFF2-40B4-BE49-F238E27FC236}">
                <a16:creationId xmlns:a16="http://schemas.microsoft.com/office/drawing/2014/main" id="{DE308EA1-1979-B7ED-93C3-21C91BD08871}"/>
              </a:ext>
            </a:extLst>
          </p:cNvPr>
          <p:cNvSpPr/>
          <p:nvPr/>
        </p:nvSpPr>
        <p:spPr>
          <a:xfrm>
            <a:off x="11099124" y="5844502"/>
            <a:ext cx="748937" cy="473566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C7CAD008-28D6-9154-7F77-5A182B338BA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2944" y="545112"/>
            <a:ext cx="5439534" cy="5772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64599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>
            <a:extLst>
              <a:ext uri="{FF2B5EF4-FFF2-40B4-BE49-F238E27FC236}">
                <a16:creationId xmlns:a16="http://schemas.microsoft.com/office/drawing/2014/main" id="{15099A56-5AC1-F274-53A0-3505E1D62F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9307" y="4434982"/>
            <a:ext cx="7650974" cy="2015536"/>
          </a:xfrm>
          <a:prstGeom prst="rect">
            <a:avLst/>
          </a:prstGeom>
        </p:spPr>
      </p:pic>
      <p:sp>
        <p:nvSpPr>
          <p:cNvPr id="10" name="Rechthoek 9">
            <a:extLst>
              <a:ext uri="{FF2B5EF4-FFF2-40B4-BE49-F238E27FC236}">
                <a16:creationId xmlns:a16="http://schemas.microsoft.com/office/drawing/2014/main" id="{1A2ED794-4F4F-CFC1-DAA9-A01882B0CF31}"/>
              </a:ext>
            </a:extLst>
          </p:cNvPr>
          <p:cNvSpPr/>
          <p:nvPr/>
        </p:nvSpPr>
        <p:spPr>
          <a:xfrm>
            <a:off x="6531430" y="3798523"/>
            <a:ext cx="2656114" cy="13070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B36C2FA0-1209-593B-0294-434216D88966}"/>
              </a:ext>
            </a:extLst>
          </p:cNvPr>
          <p:cNvSpPr txBox="1"/>
          <p:nvPr/>
        </p:nvSpPr>
        <p:spPr>
          <a:xfrm>
            <a:off x="91440" y="332268"/>
            <a:ext cx="548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4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E3EA839C-466F-476C-B859-FC79683CD38B}"/>
              </a:ext>
            </a:extLst>
          </p:cNvPr>
          <p:cNvSpPr txBox="1"/>
          <p:nvPr/>
        </p:nvSpPr>
        <p:spPr>
          <a:xfrm>
            <a:off x="914399" y="4010694"/>
            <a:ext cx="18984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Samenvatting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2C04EFF1-24AB-6C8C-EFA1-4C41BBB74D4F}"/>
              </a:ext>
            </a:extLst>
          </p:cNvPr>
          <p:cNvSpPr txBox="1"/>
          <p:nvPr/>
        </p:nvSpPr>
        <p:spPr>
          <a:xfrm>
            <a:off x="9119822" y="6341003"/>
            <a:ext cx="2995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Herbert Smitz + Eddy Maes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0CC3A4BA-C3C4-E5AE-4331-B6B4D5A0C3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6344" y="13472"/>
            <a:ext cx="2732503" cy="752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010AEA0F-CF10-84D4-5D8F-EA73845D488C}"/>
              </a:ext>
            </a:extLst>
          </p:cNvPr>
          <p:cNvSpPr txBox="1"/>
          <p:nvPr/>
        </p:nvSpPr>
        <p:spPr>
          <a:xfrm>
            <a:off x="9285287" y="1098274"/>
            <a:ext cx="283028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/>
              <a:t>1) Hoofdrekening </a:t>
            </a:r>
            <a:r>
              <a:rPr lang="nl-NL" dirty="0"/>
              <a:t>(zichtrekening)</a:t>
            </a:r>
            <a:endParaRPr lang="nl-NL" sz="1400" dirty="0"/>
          </a:p>
          <a:p>
            <a:r>
              <a:rPr lang="nl-BE" sz="1400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BE50 8508 3519 1418</a:t>
            </a:r>
            <a:r>
              <a:rPr lang="nl-BE" sz="1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nl-NL" sz="18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nl-NL" dirty="0"/>
          </a:p>
          <a:p>
            <a:endParaRPr lang="nl-NL" dirty="0"/>
          </a:p>
          <a:p>
            <a:r>
              <a:rPr lang="nl-NL" b="1" dirty="0"/>
              <a:t>2) Spaarrekening</a:t>
            </a:r>
          </a:p>
          <a:p>
            <a:r>
              <a:rPr lang="nl-BE" sz="1200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BE26 8500 4451 6429</a:t>
            </a:r>
            <a:r>
              <a:rPr lang="nl-BE" sz="1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nl-NL" sz="12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nl-NL" dirty="0"/>
              <a:t> </a:t>
            </a:r>
          </a:p>
          <a:p>
            <a:r>
              <a:rPr lang="nl-NL" b="1" dirty="0"/>
              <a:t>3) Van Raemdonckfonds</a:t>
            </a:r>
          </a:p>
          <a:p>
            <a:endParaRPr lang="nl-NL" dirty="0"/>
          </a:p>
          <a:p>
            <a:r>
              <a:rPr lang="nl-NL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4) Cash geld</a:t>
            </a:r>
          </a:p>
          <a:p>
            <a:endParaRPr lang="nl-NL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nl-NL" b="1" dirty="0">
                <a:solidFill>
                  <a:schemeClr val="accent1">
                    <a:lumMod val="50000"/>
                  </a:schemeClr>
                </a:solidFill>
              </a:rPr>
              <a:t>5) Grafisch overzicht</a:t>
            </a:r>
          </a:p>
          <a:p>
            <a:endParaRPr lang="nl-NL" b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nl-NL" b="1" dirty="0">
                <a:solidFill>
                  <a:srgbClr val="FF0000"/>
                </a:solidFill>
              </a:rPr>
              <a:t>6) Bijzondere uitgaven Huis Janssens  en Kasbon</a:t>
            </a:r>
          </a:p>
          <a:p>
            <a:endParaRPr lang="nl-NL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9" name="Afbeelding 18">
            <a:extLst>
              <a:ext uri="{FF2B5EF4-FFF2-40B4-BE49-F238E27FC236}">
                <a16:creationId xmlns:a16="http://schemas.microsoft.com/office/drawing/2014/main" id="{879DF018-5865-9B3A-06BD-1B0CC8371F6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9385" y="6395760"/>
            <a:ext cx="5487166" cy="409632"/>
          </a:xfrm>
          <a:prstGeom prst="rect">
            <a:avLst/>
          </a:prstGeom>
        </p:spPr>
      </p:pic>
      <p:sp>
        <p:nvSpPr>
          <p:cNvPr id="20" name="Rechteraccolade 19">
            <a:extLst>
              <a:ext uri="{FF2B5EF4-FFF2-40B4-BE49-F238E27FC236}">
                <a16:creationId xmlns:a16="http://schemas.microsoft.com/office/drawing/2014/main" id="{54942A14-E953-FE1F-1011-734B483249C3}"/>
              </a:ext>
            </a:extLst>
          </p:cNvPr>
          <p:cNvSpPr/>
          <p:nvPr/>
        </p:nvSpPr>
        <p:spPr>
          <a:xfrm>
            <a:off x="6653584" y="6159803"/>
            <a:ext cx="319811" cy="523961"/>
          </a:xfrm>
          <a:prstGeom prst="rightBrac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3FE8C093-3916-2457-8113-1FBC9724E145}"/>
              </a:ext>
            </a:extLst>
          </p:cNvPr>
          <p:cNvSpPr txBox="1"/>
          <p:nvPr/>
        </p:nvSpPr>
        <p:spPr>
          <a:xfrm>
            <a:off x="6956473" y="5954245"/>
            <a:ext cx="1708555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nl-NL" dirty="0"/>
          </a:p>
          <a:p>
            <a:r>
              <a:rPr lang="nl-NL" dirty="0"/>
              <a:t>64,494,32 €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A0A3F2DE-81FB-E5D9-740C-C97B00D6C53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0586" y="327753"/>
            <a:ext cx="4876320" cy="3344004"/>
          </a:xfrm>
          <a:prstGeom prst="rect">
            <a:avLst/>
          </a:prstGeom>
        </p:spPr>
      </p:pic>
      <p:sp>
        <p:nvSpPr>
          <p:cNvPr id="2" name="Pijl: links 1">
            <a:extLst>
              <a:ext uri="{FF2B5EF4-FFF2-40B4-BE49-F238E27FC236}">
                <a16:creationId xmlns:a16="http://schemas.microsoft.com/office/drawing/2014/main" id="{4A0884F9-F2CD-B868-49CF-A2508C3A393C}"/>
              </a:ext>
            </a:extLst>
          </p:cNvPr>
          <p:cNvSpPr/>
          <p:nvPr/>
        </p:nvSpPr>
        <p:spPr>
          <a:xfrm>
            <a:off x="6531430" y="5442750"/>
            <a:ext cx="305638" cy="236783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Pijl: links 6">
            <a:extLst>
              <a:ext uri="{FF2B5EF4-FFF2-40B4-BE49-F238E27FC236}">
                <a16:creationId xmlns:a16="http://schemas.microsoft.com/office/drawing/2014/main" id="{B92B0B93-A95D-5FAE-ECCF-599BCB3A47B4}"/>
              </a:ext>
            </a:extLst>
          </p:cNvPr>
          <p:cNvSpPr/>
          <p:nvPr/>
        </p:nvSpPr>
        <p:spPr>
          <a:xfrm>
            <a:off x="6597441" y="6421783"/>
            <a:ext cx="305638" cy="236783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94443215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>
            <a:extLst>
              <a:ext uri="{FF2B5EF4-FFF2-40B4-BE49-F238E27FC236}">
                <a16:creationId xmlns:a16="http://schemas.microsoft.com/office/drawing/2014/main" id="{1A2ED794-4F4F-CFC1-DAA9-A01882B0CF31}"/>
              </a:ext>
            </a:extLst>
          </p:cNvPr>
          <p:cNvSpPr/>
          <p:nvPr/>
        </p:nvSpPr>
        <p:spPr>
          <a:xfrm>
            <a:off x="6531429" y="3726514"/>
            <a:ext cx="3661423" cy="13070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hthoek 11">
            <a:extLst>
              <a:ext uri="{FF2B5EF4-FFF2-40B4-BE49-F238E27FC236}">
                <a16:creationId xmlns:a16="http://schemas.microsoft.com/office/drawing/2014/main" id="{54A3D619-9050-58CA-4BE0-93FF6C2CD130}"/>
              </a:ext>
            </a:extLst>
          </p:cNvPr>
          <p:cNvSpPr/>
          <p:nvPr/>
        </p:nvSpPr>
        <p:spPr>
          <a:xfrm>
            <a:off x="2190735" y="5172891"/>
            <a:ext cx="9144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B36C2FA0-1209-593B-0294-434216D88966}"/>
              </a:ext>
            </a:extLst>
          </p:cNvPr>
          <p:cNvSpPr txBox="1"/>
          <p:nvPr/>
        </p:nvSpPr>
        <p:spPr>
          <a:xfrm>
            <a:off x="91440" y="332268"/>
            <a:ext cx="548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5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178E3E14-E239-EFB1-FDF2-F9164C8F346A}"/>
              </a:ext>
            </a:extLst>
          </p:cNvPr>
          <p:cNvSpPr txBox="1"/>
          <p:nvPr/>
        </p:nvSpPr>
        <p:spPr>
          <a:xfrm>
            <a:off x="9119822" y="6341003"/>
            <a:ext cx="2995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Herbert Smitz + Eddy Maes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4D00BE4-E457-B35C-3B66-89C50DFD19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8929" y="13472"/>
            <a:ext cx="2732503" cy="752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F9830058-7B41-3C4D-7514-6A82A71C5C01}"/>
              </a:ext>
            </a:extLst>
          </p:cNvPr>
          <p:cNvSpPr txBox="1"/>
          <p:nvPr/>
        </p:nvSpPr>
        <p:spPr>
          <a:xfrm>
            <a:off x="9980024" y="1133790"/>
            <a:ext cx="2316479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/>
              <a:t>1) Hoofdrekening </a:t>
            </a:r>
            <a:r>
              <a:rPr lang="nl-NL" dirty="0"/>
              <a:t>(zichtrekening)</a:t>
            </a:r>
            <a:endParaRPr lang="nl-NL" sz="1400" dirty="0"/>
          </a:p>
          <a:p>
            <a:r>
              <a:rPr lang="nl-BE" sz="1400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BE50 8508 3519 1418</a:t>
            </a:r>
            <a:r>
              <a:rPr lang="nl-BE" sz="1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nl-NL" sz="18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nl-NL" dirty="0"/>
          </a:p>
          <a:p>
            <a:endParaRPr lang="nl-NL" dirty="0"/>
          </a:p>
          <a:p>
            <a:r>
              <a:rPr lang="nl-NL" b="1" dirty="0"/>
              <a:t>2) Spaarrekening</a:t>
            </a:r>
          </a:p>
          <a:p>
            <a:r>
              <a:rPr lang="nl-BE" sz="1200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BE26 8500 4451 6429</a:t>
            </a:r>
            <a:r>
              <a:rPr lang="nl-BE" sz="1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nl-NL" sz="12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nl-NL" dirty="0"/>
              <a:t> </a:t>
            </a:r>
          </a:p>
          <a:p>
            <a:r>
              <a:rPr lang="nl-NL" b="1" dirty="0"/>
              <a:t>3) Van Raemdonckfonds</a:t>
            </a:r>
          </a:p>
          <a:p>
            <a:endParaRPr lang="nl-NL" dirty="0"/>
          </a:p>
          <a:p>
            <a:r>
              <a:rPr lang="nl-NL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4) Cash geld</a:t>
            </a:r>
          </a:p>
          <a:p>
            <a:endParaRPr lang="nl-NL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nl-NL" b="1" dirty="0">
                <a:solidFill>
                  <a:schemeClr val="accent1">
                    <a:lumMod val="50000"/>
                  </a:schemeClr>
                </a:solidFill>
              </a:rPr>
              <a:t>5) Grafisch overzicht</a:t>
            </a:r>
          </a:p>
          <a:p>
            <a:endParaRPr lang="nl-NL" b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nl-NL" b="1" dirty="0">
                <a:solidFill>
                  <a:srgbClr val="FF0000"/>
                </a:solidFill>
              </a:rPr>
              <a:t>6) Bijzondere uitgaven Huis Janssens  en Kasbon</a:t>
            </a:r>
          </a:p>
          <a:p>
            <a:endParaRPr lang="nl-NL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872FA768-7282-5557-FAB7-D6C4D9A29B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080" y="766355"/>
            <a:ext cx="8634788" cy="5709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7737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357</Words>
  <Application>Microsoft Office PowerPoint</Application>
  <PresentationFormat>Breedbeeld</PresentationFormat>
  <Paragraphs>140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Smitz</dc:creator>
  <cp:lastModifiedBy>Herbert Smitz</cp:lastModifiedBy>
  <cp:revision>17</cp:revision>
  <cp:lastPrinted>2023-03-03T11:33:50Z</cp:lastPrinted>
  <dcterms:created xsi:type="dcterms:W3CDTF">2023-03-03T11:01:53Z</dcterms:created>
  <dcterms:modified xsi:type="dcterms:W3CDTF">2024-03-16T15:43:57Z</dcterms:modified>
</cp:coreProperties>
</file>